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9CBAF6E-A5D2-4959-A6E0-79EBC763603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DD23D25-1A73-4692-8B16-D6D87FB08C48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36D9A9A-91DC-4219-B533-9A6E101E7AC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1147858-2FEE-4414-99A2-3CF4643A721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474AF7-AE16-4872-995E-7CB5C3EACB8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3411DAC-3094-4664-B5AD-61EFE982BF1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86FA6CD-981F-414E-83A4-ECF885BF74C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485660B-72BB-40F8-9E6E-E5D6E7FA58B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9F436D2-E39A-4DC9-B734-24F18A4640A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5BC90C9-6F62-4EC7-9AD4-6A430130A0A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8E8D1A4-FF2B-46D8-9FB3-568389754664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1FDBCE3-99F4-488D-8EF2-F1E4C3C89926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7446143-0AE3-4E91-A07B-F441CBC315B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5BEF4D1-4649-4235-BEA2-5A4731D5B22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9366F73-761F-495F-8C05-C455CD34232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EE04658-8736-47B3-A18E-9DB5F82DF4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4744778-F7A5-489A-B733-F56B5CE76A0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5DE4CCF-2B4E-4BBA-83F5-CF294184F61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F0E7E48-8851-421A-9B81-E857634C46D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84F586E-1878-470A-A996-7127303CB92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A70F30C-D596-4754-A721-76E1FFE9ABC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C2EB427-385B-4B64-ACC1-95760A2A940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3039D2E-047B-427F-9D9B-A6A4EBB99C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6210388-EA69-4767-8E4E-FE314509435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1FE9534-14F7-48E5-A357-0D935570C55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BA2F089-A6CA-4778-8F60-84DCDC1EFDB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329E4473-8ED6-41F9-A02D-169FEF07BB5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DB1A31D-178E-4C7A-B8A2-1B4BFE39142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3867CF6C-29D8-44BC-8753-9CF64BC5801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95192E1E-9389-410A-A728-763FD0AC870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EBB4E73-FE9B-44D8-90A4-309668E5A4D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D9868D9-F7CF-4DA0-8876-B5F3C8A4B5F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67F1A95-BFB7-4B34-BF9B-2D5F6F4F5DB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B180008-EC9B-441E-8937-67DF1E8D51F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DED250B-0F35-4DF8-B4C7-3FF7F96A606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4990CAD-9BCA-4629-856F-5C7F4CC84EB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97A75AEA-782E-4E09-AC49-A1CEA0C644E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317F31F-96CC-41AC-88AB-C60C5A5AA5C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791E1969-7061-4269-9892-E6CF7D70A33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01C7A82-D972-44F9-8932-26C985A939D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0252C97-B4EF-4228-889E-A5833DB11CB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06C90FE-B25C-4A65-82FE-A43F45CAA01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703A045-C5EF-4E97-8459-23462036607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5A977AA-D772-45A1-9889-C02DB6F2A3B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A88056E-7EE7-4236-9C82-B9BBB8AF95F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60EBA11-F5F4-44AD-83B8-38FE814BECE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BFC027B9-DC17-4E38-84A6-6F5243E73311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A4EDFDA9-9755-4D90-89F7-88922999A6C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C1D7DCF3-9AB0-4589-943F-B31FA9AF68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AE74BEBA-69C7-40AD-BCFD-292365B0C4A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598AC90B-1855-4DA6-B079-364011F6269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BB77006D-4754-4942-A0C4-EF353469035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E4533BA7-DF4F-4B67-A007-2806D9C34C9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DE909AB5-FC55-4013-8F66-76A93C80B1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521B2FB1-8A3F-4DC3-931E-974107BEF4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A465B6E5-C59A-4417-8334-7CE1EC21A1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99454CA8-6CC7-4E7A-B43D-F70709AC0C6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D799965E-2886-48E9-A042-1D7255D93A7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DE3C842-A0F9-4C76-A464-D798F06D5DB9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B8E65C53-5EB4-4A89-AC56-A9C377960CD8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bg-BG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1400" b="0" strike="noStrike" spc="-1">
                <a:latin typeface="Times New Roman"/>
              </a:rPr>
              <a:t>&lt;долен колонтитул&gt;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7AAAABE-3CA4-41BB-A4A4-2EB3B72C7A2F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bg-BG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strike="noStrike" spc="-1">
                <a:latin typeface="Times New Roman"/>
              </a:rPr>
              <a:t>&lt;дата/час&gt;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bg-BG" sz="4400" b="0" strike="noStrike" spc="-1">
                <a:latin typeface="Arial"/>
              </a:rPr>
              <a:t>Щракнете, за да редактирате формата на заглавието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strike="noStrike" spc="-1">
                <a:latin typeface="Arial"/>
              </a:rPr>
              <a:t>Щракнете, за да редактирате формата на плана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strike="noStrike" spc="-1">
                <a:latin typeface="Arial"/>
              </a:rPr>
              <a:t>Второ ниво на плана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strike="noStrike" spc="-1">
                <a:latin typeface="Arial"/>
              </a:rPr>
              <a:t>Трето ниво на плана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strike="noStrike" spc="-1">
                <a:latin typeface="Arial"/>
              </a:rPr>
              <a:t>Четвърто ниво на плана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Пето ниво на плана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Шесто ниво на плана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Седмо ниво на плана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bg-BG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1400" b="0" strike="noStrike" spc="-1">
                <a:latin typeface="Times New Roman"/>
              </a:rPr>
              <a:t>&lt;долен колонтитул&gt;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D36813A-5866-4731-BD95-3FCE91523C3A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bg-BG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strike="noStrike" spc="-1">
                <a:latin typeface="Times New Roman"/>
              </a:rPr>
              <a:t>&lt;дата/час&gt;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bg-BG" sz="4400" b="0" strike="noStrike" spc="-1">
                <a:latin typeface="Arial"/>
              </a:rPr>
              <a:t>Щракнете, за да редактирате формата на заглавието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strike="noStrike" spc="-1">
                <a:latin typeface="Arial"/>
              </a:rPr>
              <a:t>Щракнете, за да редактирате формата на плана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strike="noStrike" spc="-1">
                <a:latin typeface="Arial"/>
              </a:rPr>
              <a:t>Второ ниво на плана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strike="noStrike" spc="-1">
                <a:latin typeface="Arial"/>
              </a:rPr>
              <a:t>Трето ниво на плана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strike="noStrike" spc="-1">
                <a:latin typeface="Arial"/>
              </a:rPr>
              <a:t>Четвърто ниво на плана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Пето ниво на плана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Шесто ниво на плана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Седмо ниво на плана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bg-BG" sz="1800" b="0" strike="noStrike" spc="-1">
                <a:latin typeface="Arial"/>
              </a:rPr>
              <a:t>Щракнете, за да редактирате формата на заглавието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strike="noStrike" spc="-1">
                <a:latin typeface="Arial"/>
              </a:rPr>
              <a:t>Щракнете, за да редактирате формата на плана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strike="noStrike" spc="-1">
                <a:latin typeface="Arial"/>
              </a:rPr>
              <a:t>Второ ниво на плана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strike="noStrike" spc="-1">
                <a:latin typeface="Arial"/>
              </a:rPr>
              <a:t>Трето ниво на плана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1800" b="0" strike="noStrike" spc="-1">
                <a:latin typeface="Arial"/>
              </a:rPr>
              <a:t>Четвърто ниво на плана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strike="noStrike" spc="-1">
                <a:latin typeface="Arial"/>
              </a:rPr>
              <a:t>Пето ниво на плана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strike="noStrike" spc="-1">
                <a:latin typeface="Arial"/>
              </a:rPr>
              <a:t>Шесто ниво на плана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1800" b="0" strike="noStrike" spc="-1">
                <a:latin typeface="Arial"/>
              </a:rPr>
              <a:t>Седмо ниво на плана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ftr" idx="7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bg-BG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1400" b="0" strike="noStrike" spc="-1">
                <a:latin typeface="Times New Roman"/>
              </a:rPr>
              <a:t>&lt;долен колонтитул&gt;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sldNum" idx="8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8AA2914-DC5B-4E84-B4F2-74EEADA37B23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dt" idx="9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bg-BG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strike="noStrike" spc="-1">
                <a:latin typeface="Times New Roman"/>
              </a:rPr>
              <a:t>&lt;дата/час&gt;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ftr" idx="10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bg-BG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1400" b="0" strike="noStrike" spc="-1">
                <a:latin typeface="Times New Roman"/>
              </a:rPr>
              <a:t>&lt;долен колонтитул&gt;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sldNum" idx="11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A793084-9EFE-4F04-A58E-1AE2F1BE6A78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 idx="12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bg-BG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strike="noStrike" spc="-1">
                <a:latin typeface="Times New Roman"/>
              </a:rPr>
              <a:t>&lt;дата/час&gt;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bg-BG" sz="4400" b="0" strike="noStrike" spc="-1">
                <a:latin typeface="Arial"/>
              </a:rPr>
              <a:t>Щракнете, за да редактирате формата на заглавието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strike="noStrike" spc="-1">
                <a:latin typeface="Arial"/>
              </a:rPr>
              <a:t>Щракнете, за да редактирате формата на плана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strike="noStrike" spc="-1">
                <a:latin typeface="Arial"/>
              </a:rPr>
              <a:t>Второ ниво на плана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strike="noStrike" spc="-1">
                <a:latin typeface="Arial"/>
              </a:rPr>
              <a:t>Трето ниво на плана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strike="noStrike" spc="-1">
                <a:latin typeface="Arial"/>
              </a:rPr>
              <a:t>Четвърто ниво на плана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Пето ниво на плана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Шесто ниво на плана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Седмо ниво на плана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ftr" idx="13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bg-BG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1400" b="0" strike="noStrike" spc="-1">
                <a:latin typeface="Times New Roman"/>
              </a:rPr>
              <a:t>&lt;долен колонтитул&gt;</a:t>
            </a:r>
          </a:p>
        </p:txBody>
      </p:sp>
      <p:sp>
        <p:nvSpPr>
          <p:cNvPr id="165" name="PlaceHolder 2"/>
          <p:cNvSpPr>
            <a:spLocks noGrp="1"/>
          </p:cNvSpPr>
          <p:nvPr>
            <p:ph type="sldNum" idx="14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176C252-B7BC-400C-9A84-845C6C050207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dt" idx="15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bg-BG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bg-BG" sz="1400" b="0" strike="noStrike" spc="-1">
                <a:latin typeface="Times New Roman"/>
              </a:rPr>
              <a:t>&lt;дата/час&gt;</a:t>
            </a:r>
          </a:p>
        </p:txBody>
      </p:sp>
      <p:sp>
        <p:nvSpPr>
          <p:cNvPr id="167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bg-BG" sz="4400" b="0" strike="noStrike" spc="-1">
                <a:latin typeface="Arial"/>
              </a:rPr>
              <a:t>Щракнете, за да редактирате формата на заглавието</a:t>
            </a: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strike="noStrike" spc="-1">
                <a:latin typeface="Arial"/>
              </a:rPr>
              <a:t>Щракнете, за да редактирате формата на плана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800" b="0" strike="noStrike" spc="-1">
                <a:latin typeface="Arial"/>
              </a:rPr>
              <a:t>Второ ниво на плана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400" b="0" strike="noStrike" spc="-1">
                <a:latin typeface="Arial"/>
              </a:rPr>
              <a:t>Трето ниво на плана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strike="noStrike" spc="-1">
                <a:latin typeface="Arial"/>
              </a:rPr>
              <a:t>Четвърто ниво на плана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Пето ниво на плана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Шесто ниво на плана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latin typeface="Arial"/>
              </a:rPr>
              <a:t>Седмо ниво на плана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Box 2"/>
          <p:cNvSpPr/>
          <p:nvPr/>
        </p:nvSpPr>
        <p:spPr>
          <a:xfrm>
            <a:off x="2171880" y="5516640"/>
            <a:ext cx="6876000" cy="4550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206" name="Рисунок 13"/>
          <p:cNvPicPr/>
          <p:nvPr/>
        </p:nvPicPr>
        <p:blipFill>
          <a:blip r:embed="rId2"/>
          <a:stretch/>
        </p:blipFill>
        <p:spPr>
          <a:xfrm>
            <a:off x="1473120" y="285840"/>
            <a:ext cx="5663880" cy="496332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1071360" y="5113800"/>
            <a:ext cx="7700040" cy="12783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4800" b="1" strike="noStrike" cap="all" spc="-1">
                <a:solidFill>
                  <a:schemeClr val="accent6">
                    <a:lumMod val="75000"/>
                  </a:schemeClr>
                </a:solidFill>
                <a:latin typeface="Calibri"/>
              </a:rPr>
              <a:t>ДА БЪДЕМ ТОЛЕРАНТНИ !</a:t>
            </a:r>
            <a:endParaRPr lang="bg-BG" sz="4800" b="0" strike="noStrike" spc="-1"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571320" y="4000680"/>
            <a:ext cx="7771320" cy="5702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bg-BG" sz="2000" b="0" strike="noStrike" spc="-1"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bg-BG" sz="2000" b="0" strike="noStrike" spc="-1"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bg-BG" sz="2000" b="0" strike="noStrike" spc="-1">
              <a:latin typeface="Arial"/>
            </a:endParaRPr>
          </a:p>
        </p:txBody>
      </p:sp>
    </p:spTree>
  </p:cSld>
  <p:clrMapOvr>
    <a:masterClrMapping/>
  </p:clrMapOvr>
  <p:transition spd="med" advTm="4000">
    <p:dissolv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6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Прямоугольник 2"/>
          <p:cNvSpPr/>
          <p:nvPr/>
        </p:nvSpPr>
        <p:spPr>
          <a:xfrm>
            <a:off x="642960" y="1143000"/>
            <a:ext cx="807156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ru-RU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bg-BG" sz="2800" b="0" strike="noStrike" spc="-1">
              <a:latin typeface="Arial"/>
            </a:endParaRPr>
          </a:p>
        </p:txBody>
      </p:sp>
      <p:pic>
        <p:nvPicPr>
          <p:cNvPr id="210" name="Picture 5" descr="C:\Users\Ida\Documents\Презент толерантности\996c2f82a79a.png"/>
          <p:cNvPicPr/>
          <p:nvPr/>
        </p:nvPicPr>
        <p:blipFill>
          <a:blip r:embed="rId2"/>
          <a:stretch/>
        </p:blipFill>
        <p:spPr>
          <a:xfrm>
            <a:off x="152640" y="482760"/>
            <a:ext cx="8719920" cy="601956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7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 w="936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Толерантност означава търпимост към друг начин на живот, поведение, обичаи, чувства, мнения, идеи, вероизповедания.</a:t>
            </a:r>
            <a:br>
              <a:rPr sz="3200"/>
            </a:br>
            <a:endParaRPr lang="bg-BG" sz="3200" b="0" strike="noStrike" spc="-1">
              <a:latin typeface="Arial"/>
            </a:endParaRPr>
          </a:p>
        </p:txBody>
      </p:sp>
      <p:pic>
        <p:nvPicPr>
          <p:cNvPr id="212" name="Картина 3" descr="1384442072_tol6.jpg"/>
          <p:cNvPicPr/>
          <p:nvPr/>
        </p:nvPicPr>
        <p:blipFill>
          <a:blip r:embed="rId2"/>
          <a:stretch/>
        </p:blipFill>
        <p:spPr>
          <a:xfrm>
            <a:off x="2143080" y="3786120"/>
            <a:ext cx="4713840" cy="1907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advTm="10000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Прямоугольник 2"/>
          <p:cNvSpPr/>
          <p:nvPr/>
        </p:nvSpPr>
        <p:spPr>
          <a:xfrm>
            <a:off x="785880" y="1071720"/>
            <a:ext cx="7702920" cy="136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Толерантността изразява способността да се установи и съхрани общуването с хората, отличаващи се в някакво отношение от нас. </a:t>
            </a:r>
            <a:endParaRPr lang="bg-BG" sz="2800" b="0" strike="noStrike" spc="-1">
              <a:latin typeface="Arial"/>
            </a:endParaRPr>
          </a:p>
        </p:txBody>
      </p:sp>
      <p:pic>
        <p:nvPicPr>
          <p:cNvPr id="214" name="Picture 2" descr="C:\Users\Ida\Documents\Презент толерантности\x_180a3356.jpg"/>
          <p:cNvPicPr/>
          <p:nvPr/>
        </p:nvPicPr>
        <p:blipFill>
          <a:blip r:embed="rId3"/>
          <a:stretch/>
        </p:blipFill>
        <p:spPr>
          <a:xfrm>
            <a:off x="2214720" y="3143160"/>
            <a:ext cx="4320000" cy="287532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 spd="slow" advTm="10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Прямоугольник 5"/>
          <p:cNvSpPr/>
          <p:nvPr/>
        </p:nvSpPr>
        <p:spPr>
          <a:xfrm>
            <a:off x="755640" y="692280"/>
            <a:ext cx="5110560" cy="942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16000" indent="-216000" algn="just">
              <a:lnSpc>
                <a:spcPct val="100000"/>
              </a:lnSpc>
              <a:buClr>
                <a:srgbClr val="00B050"/>
              </a:buClr>
              <a:buFont typeface="Symbol"/>
              <a:buChar char=""/>
            </a:pPr>
            <a:r>
              <a:rPr lang="bg-BG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 </a:t>
            </a:r>
            <a:r>
              <a:rPr lang="bg-BG" sz="2800" b="1" strike="noStrike" spc="-1">
                <a:solidFill>
                  <a:srgbClr val="00B050"/>
                </a:solidFill>
                <a:latin typeface="Arial"/>
                <a:ea typeface="DejaVu Sans"/>
              </a:rPr>
              <a:t>Толерантността  е силата да приемаш различните</a:t>
            </a:r>
            <a:r>
              <a:rPr lang="ru-RU" sz="2800" b="1" strike="noStrike" spc="-1">
                <a:solidFill>
                  <a:srgbClr val="00B050"/>
                </a:solidFill>
                <a:latin typeface="Arial"/>
                <a:ea typeface="DejaVu Sans"/>
              </a:rPr>
              <a:t>! </a:t>
            </a:r>
            <a:endParaRPr lang="bg-BG" sz="2800" b="0" strike="noStrike" spc="-1">
              <a:latin typeface="Arial"/>
            </a:endParaRPr>
          </a:p>
        </p:txBody>
      </p:sp>
      <p:sp>
        <p:nvSpPr>
          <p:cNvPr id="216" name="Прямоугольник 7"/>
          <p:cNvSpPr/>
          <p:nvPr/>
        </p:nvSpPr>
        <p:spPr>
          <a:xfrm>
            <a:off x="3924360" y="4437000"/>
            <a:ext cx="4967640" cy="942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16000" indent="-216000" algn="just">
              <a:lnSpc>
                <a:spcPct val="100000"/>
              </a:lnSpc>
              <a:buClr>
                <a:srgbClr val="00B050"/>
              </a:buClr>
              <a:buFont typeface="Symbol"/>
              <a:buChar char=""/>
            </a:pPr>
            <a:r>
              <a:rPr lang="en-US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  </a:t>
            </a:r>
            <a:r>
              <a:rPr lang="ru-RU" sz="2800" b="1" strike="noStrike" spc="-1">
                <a:solidFill>
                  <a:srgbClr val="00B050"/>
                </a:solidFill>
                <a:latin typeface="Arial"/>
                <a:ea typeface="DejaVu Sans"/>
              </a:rPr>
              <a:t>Всеки има право да бъде себе си! </a:t>
            </a:r>
            <a:endParaRPr lang="bg-BG" sz="2800" b="0" strike="noStrike" spc="-1">
              <a:latin typeface="Arial"/>
            </a:endParaRPr>
          </a:p>
        </p:txBody>
      </p:sp>
      <p:pic>
        <p:nvPicPr>
          <p:cNvPr id="217" name="Картина 6" descr="press1.jpg"/>
          <p:cNvPicPr/>
          <p:nvPr/>
        </p:nvPicPr>
        <p:blipFill>
          <a:blip r:embed="rId2"/>
          <a:stretch/>
        </p:blipFill>
        <p:spPr>
          <a:xfrm>
            <a:off x="2643120" y="2071800"/>
            <a:ext cx="2787840" cy="1789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slow" advTm="10000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Прямоугольник 5"/>
          <p:cNvSpPr/>
          <p:nvPr/>
        </p:nvSpPr>
        <p:spPr>
          <a:xfrm>
            <a:off x="826920" y="765000"/>
            <a:ext cx="7344360" cy="17960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16000" indent="-216000" algn="just">
              <a:lnSpc>
                <a:spcPct val="100000"/>
              </a:lnSpc>
              <a:buClr>
                <a:srgbClr val="00B050"/>
              </a:buClr>
              <a:buFont typeface="Symbol"/>
              <a:buChar char=""/>
            </a:pPr>
            <a:r>
              <a:rPr lang="en-US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 </a:t>
            </a:r>
            <a:r>
              <a:rPr lang="ru-RU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Всеки има право да бъде различен – да изглежда различно</a:t>
            </a:r>
            <a:r>
              <a:rPr lang="en-US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, </a:t>
            </a:r>
            <a:r>
              <a:rPr lang="bg-BG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да мисли различно</a:t>
            </a:r>
            <a:r>
              <a:rPr lang="en-US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, </a:t>
            </a:r>
            <a:r>
              <a:rPr lang="bg-BG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да общува различно</a:t>
            </a:r>
            <a:r>
              <a:rPr lang="en-US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, </a:t>
            </a:r>
            <a:r>
              <a:rPr lang="bg-BG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да усеща различно</a:t>
            </a:r>
            <a:r>
              <a:rPr lang="en-US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, </a:t>
            </a:r>
            <a:r>
              <a:rPr lang="bg-BG" sz="2800" b="1" strike="noStrike" spc="-1">
                <a:solidFill>
                  <a:srgbClr val="00B050"/>
                </a:solidFill>
                <a:latin typeface="Calibri"/>
                <a:ea typeface="DejaVu Sans"/>
              </a:rPr>
              <a:t>да живее различно!</a:t>
            </a:r>
            <a:endParaRPr lang="bg-BG" sz="2800" b="0" strike="noStrike" spc="-1">
              <a:latin typeface="Arial"/>
            </a:endParaRPr>
          </a:p>
        </p:txBody>
      </p:sp>
      <p:pic>
        <p:nvPicPr>
          <p:cNvPr id="219" name="Картина 6" descr="Razlichni i edinni.jpg"/>
          <p:cNvPicPr/>
          <p:nvPr/>
        </p:nvPicPr>
        <p:blipFill>
          <a:blip r:embed="rId2"/>
          <a:stretch/>
        </p:blipFill>
        <p:spPr>
          <a:xfrm>
            <a:off x="2500200" y="2643120"/>
            <a:ext cx="3485160" cy="3542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slow" advTm="11000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Прямоугольник 1"/>
          <p:cNvSpPr/>
          <p:nvPr/>
        </p:nvSpPr>
        <p:spPr>
          <a:xfrm>
            <a:off x="755640" y="836640"/>
            <a:ext cx="7055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4A452A"/>
                </a:solidFill>
                <a:latin typeface="Calibri"/>
                <a:ea typeface="DejaVu Sans"/>
              </a:rPr>
              <a:t> </a:t>
            </a:r>
            <a:endParaRPr lang="bg-BG" sz="1800" b="0" strike="noStrike" spc="-1">
              <a:latin typeface="Arial"/>
            </a:endParaRPr>
          </a:p>
        </p:txBody>
      </p:sp>
      <p:sp>
        <p:nvSpPr>
          <p:cNvPr id="221" name="Прямоугольник 3"/>
          <p:cNvSpPr/>
          <p:nvPr/>
        </p:nvSpPr>
        <p:spPr>
          <a:xfrm>
            <a:off x="755640" y="1484280"/>
            <a:ext cx="5831280" cy="5162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2800" b="0" strike="noStrike" spc="-1">
                <a:solidFill>
                  <a:srgbClr val="0D0D0D"/>
                </a:solidFill>
                <a:latin typeface="Calibri"/>
                <a:ea typeface="DejaVu Sans"/>
              </a:rPr>
              <a:t> </a:t>
            </a:r>
            <a:endParaRPr lang="bg-BG" sz="2800" b="0" strike="noStrike" spc="-1">
              <a:latin typeface="Arial"/>
            </a:endParaRPr>
          </a:p>
        </p:txBody>
      </p:sp>
      <p:sp>
        <p:nvSpPr>
          <p:cNvPr id="222" name="Прямоугольник 4"/>
          <p:cNvSpPr/>
          <p:nvPr/>
        </p:nvSpPr>
        <p:spPr>
          <a:xfrm>
            <a:off x="826920" y="4365720"/>
            <a:ext cx="7560360" cy="136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Толерантността и общуването между хората, независимо дали те си приличат или не, трябва да вървят ръка за ръка</a:t>
            </a:r>
            <a:endParaRPr lang="bg-BG" sz="2800" b="0" strike="noStrike" spc="-1">
              <a:latin typeface="Arial"/>
            </a:endParaRPr>
          </a:p>
        </p:txBody>
      </p:sp>
      <p:pic>
        <p:nvPicPr>
          <p:cNvPr id="223" name="Картина 7" descr="толерантост.jpg"/>
          <p:cNvPicPr/>
          <p:nvPr/>
        </p:nvPicPr>
        <p:blipFill>
          <a:blip r:embed="rId2"/>
          <a:stretch/>
        </p:blipFill>
        <p:spPr>
          <a:xfrm>
            <a:off x="1571760" y="642960"/>
            <a:ext cx="5404320" cy="3628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slow" advTm="10000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Правоъгълник 7"/>
          <p:cNvSpPr/>
          <p:nvPr/>
        </p:nvSpPr>
        <p:spPr>
          <a:xfrm>
            <a:off x="4357800" y="3714840"/>
            <a:ext cx="4570920" cy="264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Различията между хората са толкова много по отношение на националност, религия, социална принадлежност, раса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bg-BG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и цвят.</a:t>
            </a:r>
            <a:endParaRPr lang="bg-BG" sz="2800" b="0" strike="noStrike" spc="-1">
              <a:latin typeface="Arial"/>
            </a:endParaRPr>
          </a:p>
        </p:txBody>
      </p:sp>
      <p:pic>
        <p:nvPicPr>
          <p:cNvPr id="225" name="Картина 3" descr="Картина1.jpg"/>
          <p:cNvPicPr/>
          <p:nvPr/>
        </p:nvPicPr>
        <p:blipFill>
          <a:blip r:embed="rId2"/>
          <a:stretch/>
        </p:blipFill>
        <p:spPr>
          <a:xfrm>
            <a:off x="0" y="0"/>
            <a:ext cx="4309560" cy="4487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advTm="10000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5320" cy="5655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b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1792440" y="5367240"/>
            <a:ext cx="5485320" cy="8038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pic>
        <p:nvPicPr>
          <p:cNvPr id="228" name="Контейнер за картина 10" descr="tolerantnost1 copy.jpg"/>
          <p:cNvPicPr/>
          <p:nvPr/>
        </p:nvPicPr>
        <p:blipFill>
          <a:blip r:embed="rId2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Правоъгълник 5"/>
          <p:cNvSpPr/>
          <p:nvPr/>
        </p:nvSpPr>
        <p:spPr>
          <a:xfrm>
            <a:off x="357120" y="428760"/>
            <a:ext cx="8214120" cy="478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bg-BG" sz="2800" b="0" u="sng" strike="noStrike" spc="-1">
                <a:solidFill>
                  <a:srgbClr val="002060"/>
                </a:solidFill>
                <a:uFillTx/>
                <a:latin typeface="Arial"/>
                <a:ea typeface="DejaVu Sans"/>
              </a:rPr>
              <a:t>Толерантността е сътрудничество, в дух на партньорство. </a:t>
            </a:r>
            <a:endParaRPr lang="bg-BG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7030A0"/>
                </a:solidFill>
                <a:latin typeface="Arial"/>
                <a:ea typeface="DejaVu Sans"/>
              </a:rPr>
              <a:t>● Готовност да се съобразяваме с чуждото мнение, поведение и религия. </a:t>
            </a:r>
            <a:endParaRPr lang="bg-BG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7030A0"/>
                </a:solidFill>
                <a:latin typeface="Arial"/>
                <a:ea typeface="DejaVu Sans"/>
              </a:rPr>
              <a:t>● Уважение на човешкото достойнство.</a:t>
            </a:r>
            <a:endParaRPr lang="bg-BG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7030A0"/>
                </a:solidFill>
                <a:latin typeface="Arial"/>
                <a:ea typeface="DejaVu Sans"/>
              </a:rPr>
              <a:t>● Зачитане правата на другите. </a:t>
            </a:r>
            <a:endParaRPr lang="bg-BG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7030A0"/>
                </a:solidFill>
                <a:latin typeface="Arial"/>
                <a:ea typeface="DejaVu Sans"/>
              </a:rPr>
              <a:t>● Приемане на другите, каквито са.</a:t>
            </a:r>
            <a:endParaRPr lang="bg-BG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7030A0"/>
                </a:solidFill>
                <a:latin typeface="Arial"/>
                <a:ea typeface="DejaVu Sans"/>
              </a:rPr>
              <a:t>● Способност да се поставиш на мястото на другия. </a:t>
            </a:r>
            <a:endParaRPr lang="bg-BG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800" b="0" strike="noStrike" spc="-1">
                <a:solidFill>
                  <a:srgbClr val="7030A0"/>
                </a:solidFill>
                <a:latin typeface="Arial"/>
                <a:ea typeface="DejaVu Sans"/>
              </a:rPr>
              <a:t>●Отказ да доминираш над другите.</a:t>
            </a:r>
            <a:endParaRPr lang="bg-BG" sz="2800" b="0" strike="noStrike" spc="-1">
              <a:latin typeface="Arial"/>
            </a:endParaRPr>
          </a:p>
        </p:txBody>
      </p:sp>
      <p:pic>
        <p:nvPicPr>
          <p:cNvPr id="230" name="Картина 6" descr="images.jpg"/>
          <p:cNvPicPr/>
          <p:nvPr/>
        </p:nvPicPr>
        <p:blipFill>
          <a:blip r:embed="rId2"/>
          <a:stretch/>
        </p:blipFill>
        <p:spPr>
          <a:xfrm>
            <a:off x="6357960" y="4357800"/>
            <a:ext cx="2615400" cy="224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advTm="10000">
    <p:cover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buNone/>
            </a:pPr>
            <a:endParaRPr lang="bg-BG" sz="4400" b="0" strike="noStrike" spc="-1"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71320" y="1641960"/>
            <a:ext cx="8228520" cy="4524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indent="0">
              <a:spcBef>
                <a:spcPts val="1417"/>
              </a:spcBef>
              <a:buNone/>
            </a:pPr>
            <a:endParaRPr lang="bg-BG" sz="3200" b="0" strike="noStrike" spc="-1">
              <a:latin typeface="Arial"/>
            </a:endParaRPr>
          </a:p>
        </p:txBody>
      </p:sp>
      <p:sp>
        <p:nvSpPr>
          <p:cNvPr id="233" name="Правоъгълник 5"/>
          <p:cNvSpPr/>
          <p:nvPr/>
        </p:nvSpPr>
        <p:spPr>
          <a:xfrm>
            <a:off x="500040" y="321840"/>
            <a:ext cx="8285760" cy="6123300"/>
          </a:xfrm>
          <a:prstGeom prst="rect">
            <a:avLst/>
          </a:prstGeom>
          <a:gradFill rotWithShape="0">
            <a:gsLst>
              <a:gs pos="0">
                <a:srgbClr val="D9CAEE"/>
              </a:gs>
              <a:gs pos="100000">
                <a:srgbClr val="F1EAF8"/>
              </a:gs>
            </a:gsLst>
            <a:lin ang="16200000"/>
          </a:gradFill>
          <a:ln>
            <a:solidFill>
              <a:srgbClr val="7D5FA0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800" b="1" i="1" u="sng" strike="noStrike" spc="-1" dirty="0">
                <a:solidFill>
                  <a:schemeClr val="accent5">
                    <a:lumMod val="50000"/>
                  </a:schemeClr>
                </a:solidFill>
                <a:uFillTx/>
                <a:latin typeface="Calibri"/>
                <a:ea typeface="DejaVu Sans"/>
              </a:rPr>
              <a:t>ПРАВИЛА ЗА ТОЛЕРАНТНО ОБЩУВАНЕ </a:t>
            </a:r>
            <a:r>
              <a:rPr lang="bg-BG" sz="2800" b="1" i="1" strike="noStrike" spc="-1" dirty="0">
                <a:solidFill>
                  <a:schemeClr val="dk1"/>
                </a:solidFill>
                <a:latin typeface="Calibri"/>
                <a:ea typeface="DejaVu Sans"/>
              </a:rPr>
              <a:t>: </a:t>
            </a:r>
            <a:endParaRPr lang="bg-BG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0" strike="noStrike" spc="-1" dirty="0">
                <a:solidFill>
                  <a:schemeClr val="dk1"/>
                </a:solidFill>
                <a:latin typeface="Calibri"/>
                <a:ea typeface="DejaVu Sans"/>
              </a:rPr>
              <a:t>● </a:t>
            </a:r>
            <a:r>
              <a:rPr lang="bg-BG" sz="24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Уважавай събеседника. </a:t>
            </a: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●Отстоявай собственото си мнение тактично. </a:t>
            </a: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●Търси най- точните аргументи. </a:t>
            </a: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●Бъди справедлив. </a:t>
            </a: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●Признавай правото на другия. </a:t>
            </a: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●Изслушвай, не прекъсвай събеседника. </a:t>
            </a: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0" strike="noStrike" spc="-1" dirty="0">
                <a:solidFill>
                  <a:schemeClr val="dk1"/>
                </a:solidFill>
                <a:latin typeface="Arial"/>
                <a:ea typeface="DejaVu Sans"/>
              </a:rPr>
              <a:t>● Стреми се да бъдеш учтив</a:t>
            </a:r>
            <a:endParaRPr lang="bg-BG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2400" b="0" strike="noStrike" spc="-1" dirty="0">
              <a:latin typeface="Arial"/>
            </a:endParaRPr>
          </a:p>
        </p:txBody>
      </p:sp>
    </p:spTree>
  </p:cSld>
  <p:clrMapOvr>
    <a:masterClrMapping/>
  </p:clrMapOvr>
  <p:transition advTm="10000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198360"/>
            <a:ext cx="8228520" cy="1742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4400" b="0" strike="noStrike" spc="-1">
                <a:solidFill>
                  <a:srgbClr val="000000"/>
                </a:solidFill>
                <a:latin typeface="Calibri"/>
              </a:rPr>
              <a:t>(</a:t>
            </a:r>
            <a:endParaRPr lang="bg-BG" sz="4400" b="0" strike="noStrike" spc="-1">
              <a:latin typeface="Arial"/>
            </a:endParaRPr>
          </a:p>
        </p:txBody>
      </p:sp>
      <p:pic>
        <p:nvPicPr>
          <p:cNvPr id="235" name="Контейнер за съдържание 19" descr="world.jpg"/>
          <p:cNvPicPr/>
          <p:nvPr/>
        </p:nvPicPr>
        <p:blipFill>
          <a:blip r:embed="rId2"/>
          <a:stretch/>
        </p:blipFill>
        <p:spPr>
          <a:xfrm>
            <a:off x="1500120" y="76320"/>
            <a:ext cx="7068240" cy="658692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>
    <p:plu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gradFill rotWithShape="0">
            <a:gsLst>
              <a:gs pos="0">
                <a:srgbClr val="BFD4FE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miter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4400" b="0" strike="noStrike" spc="-1">
                <a:solidFill>
                  <a:schemeClr val="dk1"/>
                </a:solidFill>
                <a:latin typeface="Calibri"/>
              </a:rPr>
              <a:t>ТОЛЕРАНТНАТА ЛИЧНОСТ</a:t>
            </a:r>
            <a:endParaRPr lang="bg-BG" sz="4400" b="0" strike="noStrike" spc="-1">
              <a:latin typeface="Arial"/>
            </a:endParaRPr>
          </a:p>
        </p:txBody>
      </p:sp>
      <p:pic>
        <p:nvPicPr>
          <p:cNvPr id="237" name="Контейнер за съдържание 3" descr="Картина2.jpg"/>
          <p:cNvPicPr/>
          <p:nvPr/>
        </p:nvPicPr>
        <p:blipFill>
          <a:blip r:embed="rId2"/>
          <a:stretch/>
        </p:blipFill>
        <p:spPr>
          <a:xfrm>
            <a:off x="5072040" y="1643040"/>
            <a:ext cx="3853440" cy="4557960"/>
          </a:xfrm>
          <a:prstGeom prst="rect">
            <a:avLst/>
          </a:prstGeom>
          <a:ln w="9525">
            <a:noFill/>
          </a:ln>
        </p:spPr>
      </p:pic>
      <p:sp>
        <p:nvSpPr>
          <p:cNvPr id="238" name="Правоъгълник 4"/>
          <p:cNvSpPr/>
          <p:nvPr/>
        </p:nvSpPr>
        <p:spPr>
          <a:xfrm>
            <a:off x="287280" y="1428840"/>
            <a:ext cx="244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bg-BG" sz="1800" b="0" strike="noStrike" spc="-1">
              <a:latin typeface="Arial"/>
            </a:endParaRPr>
          </a:p>
        </p:txBody>
      </p:sp>
      <p:sp>
        <p:nvSpPr>
          <p:cNvPr id="239" name="Правоъгълник 15"/>
          <p:cNvSpPr/>
          <p:nvPr/>
        </p:nvSpPr>
        <p:spPr>
          <a:xfrm>
            <a:off x="287280" y="2714760"/>
            <a:ext cx="244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bg-BG" sz="1800" b="0" strike="noStrike" spc="-1">
              <a:latin typeface="Arial"/>
            </a:endParaRPr>
          </a:p>
        </p:txBody>
      </p:sp>
      <p:sp>
        <p:nvSpPr>
          <p:cNvPr id="240" name="Правоъгълник 16"/>
          <p:cNvSpPr/>
          <p:nvPr/>
        </p:nvSpPr>
        <p:spPr>
          <a:xfrm>
            <a:off x="642960" y="1643040"/>
            <a:ext cx="4499640" cy="447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- </a:t>
            </a: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Уважава мнението на другите.</a:t>
            </a:r>
            <a:endParaRPr lang="bg-BG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- Доброжелателна е.</a:t>
            </a:r>
            <a:endParaRPr lang="bg-BG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- Готова е за съвместна работа.</a:t>
            </a:r>
            <a:endParaRPr lang="bg-BG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- Разбира и приема другите. </a:t>
            </a:r>
            <a:endParaRPr lang="bg-BG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- Любознателна.</a:t>
            </a:r>
            <a:endParaRPr lang="bg-BG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- Снизходителна.</a:t>
            </a:r>
            <a:endParaRPr lang="bg-BG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-  Доверява се.</a:t>
            </a:r>
            <a:endParaRPr lang="bg-BG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-  Хуманна / човечна/.</a:t>
            </a:r>
            <a:endParaRPr lang="bg-BG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- Усмихната.</a:t>
            </a:r>
            <a:endParaRPr lang="bg-BG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2400" b="1" strike="noStrike" spc="-1">
                <a:solidFill>
                  <a:srgbClr val="0070C0"/>
                </a:solidFill>
                <a:latin typeface="Arial"/>
                <a:ea typeface="DejaVu Sans"/>
              </a:rPr>
              <a:t>-  Прави комплименти</a:t>
            </a:r>
            <a:r>
              <a:rPr lang="bg-BG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.</a:t>
            </a:r>
            <a:endParaRPr lang="bg-BG" sz="2400" b="0" strike="noStrike" spc="-1">
              <a:latin typeface="Arial"/>
            </a:endParaRPr>
          </a:p>
        </p:txBody>
      </p:sp>
    </p:spTree>
  </p:cSld>
  <p:clrMapOvr>
    <a:masterClrMapping/>
  </p:clrMapOvr>
  <p:transition advTm="10000">
    <p:check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gradFill rotWithShape="0">
            <a:gsLst>
              <a:gs pos="0">
                <a:srgbClr val="CC6D20"/>
              </a:gs>
              <a:gs pos="100000">
                <a:srgbClr val="FF9033"/>
              </a:gs>
            </a:gsLst>
            <a:lin ang="16200000"/>
          </a:gradFill>
          <a:ln w="9360">
            <a:solidFill>
              <a:srgbClr val="F59240"/>
            </a:solidFill>
            <a:miter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4400" b="0" strike="noStrike" spc="-1">
                <a:solidFill>
                  <a:schemeClr val="lt1"/>
                </a:solidFill>
                <a:latin typeface="Calibri"/>
              </a:rPr>
              <a:t>НЕТОЛЕРАНТНА ЛИЧНОСТ</a:t>
            </a:r>
            <a:endParaRPr lang="bg-BG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5185440" cy="4524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215968"/>
              </a:buClr>
              <a:buFont typeface="Arial"/>
              <a:buChar char="•"/>
            </a:pPr>
            <a:r>
              <a:rPr lang="bg-BG" sz="2400" b="0" strike="noStrike" spc="-1">
                <a:solidFill>
                  <a:schemeClr val="accent5">
                    <a:lumMod val="50000"/>
                  </a:schemeClr>
                </a:solidFill>
                <a:latin typeface="Arial"/>
              </a:rPr>
              <a:t>Нетърпимост и пренебрежение</a:t>
            </a:r>
            <a:endParaRPr lang="bg-BG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215968"/>
              </a:buClr>
              <a:buFont typeface="Arial"/>
              <a:buChar char="•"/>
            </a:pPr>
            <a:r>
              <a:rPr lang="bg-BG" sz="2400" b="0" strike="noStrike" spc="-1">
                <a:solidFill>
                  <a:schemeClr val="accent5">
                    <a:lumMod val="50000"/>
                  </a:schemeClr>
                </a:solidFill>
                <a:latin typeface="Arial"/>
              </a:rPr>
              <a:t>Не разбира другите </a:t>
            </a:r>
            <a:endParaRPr lang="bg-BG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215968"/>
              </a:buClr>
              <a:buFont typeface="Arial"/>
              <a:buChar char="•"/>
            </a:pPr>
            <a:r>
              <a:rPr lang="bg-BG" sz="2400" b="0" strike="noStrike" spc="-1">
                <a:solidFill>
                  <a:schemeClr val="accent5">
                    <a:lumMod val="50000"/>
                  </a:schemeClr>
                </a:solidFill>
                <a:latin typeface="Arial"/>
              </a:rPr>
              <a:t>Игнорира ги </a:t>
            </a:r>
            <a:endParaRPr lang="bg-BG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215968"/>
              </a:buClr>
              <a:buFont typeface="Arial"/>
              <a:buChar char="•"/>
            </a:pPr>
            <a:r>
              <a:rPr lang="bg-BG" sz="2400" b="0" strike="noStrike" spc="-1">
                <a:solidFill>
                  <a:schemeClr val="accent5">
                    <a:lumMod val="50000"/>
                  </a:schemeClr>
                </a:solidFill>
                <a:latin typeface="Arial"/>
              </a:rPr>
              <a:t>Егоистична </a:t>
            </a:r>
            <a:endParaRPr lang="bg-BG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215968"/>
              </a:buClr>
              <a:buFont typeface="Arial"/>
              <a:buChar char="•"/>
            </a:pPr>
            <a:r>
              <a:rPr lang="bg-BG" sz="2400" b="0" strike="noStrike" spc="-1">
                <a:solidFill>
                  <a:schemeClr val="accent5">
                    <a:lumMod val="50000"/>
                  </a:schemeClr>
                </a:solidFill>
                <a:latin typeface="Arial"/>
              </a:rPr>
              <a:t>Раздразнителна </a:t>
            </a:r>
            <a:endParaRPr lang="bg-BG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215968"/>
              </a:buClr>
              <a:buFont typeface="Arial"/>
              <a:buChar char="•"/>
            </a:pPr>
            <a:r>
              <a:rPr lang="bg-BG" sz="2400" b="0" strike="noStrike" spc="-1">
                <a:solidFill>
                  <a:schemeClr val="accent5">
                    <a:lumMod val="50000"/>
                  </a:schemeClr>
                </a:solidFill>
                <a:latin typeface="Arial"/>
              </a:rPr>
              <a:t>Цинична </a:t>
            </a:r>
            <a:endParaRPr lang="bg-BG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215968"/>
              </a:buClr>
              <a:buFont typeface="Arial"/>
              <a:buChar char="•"/>
            </a:pPr>
            <a:r>
              <a:rPr lang="bg-BG" sz="2400" b="0" strike="noStrike" spc="-1">
                <a:solidFill>
                  <a:schemeClr val="accent5">
                    <a:lumMod val="50000"/>
                  </a:schemeClr>
                </a:solidFill>
                <a:latin typeface="Arial"/>
              </a:rPr>
              <a:t>Агресивна </a:t>
            </a:r>
            <a:endParaRPr lang="bg-BG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215968"/>
              </a:buClr>
              <a:buFont typeface="Arial"/>
              <a:buChar char="•"/>
            </a:pPr>
            <a:r>
              <a:rPr lang="bg-BG" sz="2400" b="0" strike="noStrike" spc="-1">
                <a:solidFill>
                  <a:schemeClr val="accent5">
                    <a:lumMod val="50000"/>
                  </a:schemeClr>
                </a:solidFill>
                <a:latin typeface="Arial"/>
              </a:rPr>
              <a:t>Намръщена </a:t>
            </a:r>
            <a:endParaRPr lang="bg-BG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215968"/>
              </a:buClr>
              <a:buFont typeface="Arial"/>
              <a:buChar char="•"/>
            </a:pPr>
            <a:r>
              <a:rPr lang="bg-BG" sz="2400" b="0" strike="noStrike" spc="-1">
                <a:solidFill>
                  <a:schemeClr val="accent5">
                    <a:lumMod val="50000"/>
                  </a:schemeClr>
                </a:solidFill>
                <a:latin typeface="Arial"/>
              </a:rPr>
              <a:t>Не признава успехите на другите</a:t>
            </a:r>
            <a:endParaRPr lang="bg-BG" sz="2400" b="0" strike="noStrike" spc="-1"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bg-BG" sz="2400" b="0" strike="noStrike" spc="-1">
              <a:latin typeface="Arial"/>
            </a:endParaRPr>
          </a:p>
        </p:txBody>
      </p:sp>
      <p:pic>
        <p:nvPicPr>
          <p:cNvPr id="243" name="Картина 5" descr="Kids_emotion.jpg"/>
          <p:cNvPicPr/>
          <p:nvPr/>
        </p:nvPicPr>
        <p:blipFill>
          <a:blip r:embed="rId2"/>
          <a:stretch/>
        </p:blipFill>
        <p:spPr>
          <a:xfrm>
            <a:off x="5272560" y="1928880"/>
            <a:ext cx="3537000" cy="4372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advTm="10000">
    <p:checke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bg-BG" sz="4400" b="0" strike="noStrike" spc="-1">
                <a:solidFill>
                  <a:srgbClr val="000000"/>
                </a:solidFill>
                <a:latin typeface="Calibri"/>
              </a:rPr>
              <a:t>ПРИКАЗКА ЗА ЦВЕТОВЕТЕ И     ПРИЯТЕЛСТВОТО</a:t>
            </a:r>
            <a:endParaRPr lang="bg-BG" sz="4400" b="0" strike="noStrike" spc="-1">
              <a:latin typeface="Arial"/>
            </a:endParaRPr>
          </a:p>
        </p:txBody>
      </p:sp>
      <p:sp>
        <p:nvSpPr>
          <p:cNvPr id="245" name="Правоъгълник 4"/>
          <p:cNvSpPr/>
          <p:nvPr/>
        </p:nvSpPr>
        <p:spPr>
          <a:xfrm>
            <a:off x="500040" y="2571840"/>
            <a:ext cx="7999920" cy="252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	Преди много години цветовете на този свят започнали да спорят. Всеки твърдял за себе си, че е най-добрият, най-важният, най-необходимият, най-обичаният! </a:t>
            </a:r>
            <a:endParaRPr lang="bg-BG" sz="3200" b="0" strike="noStrike" spc="-1">
              <a:latin typeface="Arial"/>
            </a:endParaRPr>
          </a:p>
        </p:txBody>
      </p:sp>
      <p:pic>
        <p:nvPicPr>
          <p:cNvPr id="246" name="Picture 17" descr="Rainbow-Dove"/>
          <p:cNvPicPr/>
          <p:nvPr/>
        </p:nvPicPr>
        <p:blipFill>
          <a:blip r:embed="rId2"/>
          <a:stretch/>
        </p:blipFill>
        <p:spPr>
          <a:xfrm>
            <a:off x="357120" y="928800"/>
            <a:ext cx="2065320" cy="15944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28760" y="214200"/>
            <a:ext cx="8228520" cy="1141920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miter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br>
              <a:rPr sz="4400"/>
            </a:br>
            <a:br>
              <a:rPr sz="4400"/>
            </a:br>
            <a:r>
              <a:rPr lang="ru-RU" sz="4400" b="1" strike="noStrike" spc="-1">
                <a:solidFill>
                  <a:srgbClr val="00B050"/>
                </a:solidFill>
                <a:latin typeface="Calibri"/>
              </a:rPr>
              <a:t>ЗЕЛЕНИЯТ казал: </a:t>
            </a:r>
            <a:br>
              <a:rPr sz="4400"/>
            </a:br>
            <a:br>
              <a:rPr sz="4400"/>
            </a:br>
            <a:endParaRPr lang="bg-BG" sz="4400" b="0" strike="noStrike" spc="-1"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br>
              <a:rPr sz="3200"/>
            </a:br>
            <a:r>
              <a:rPr lang="ru-RU" sz="3200" b="0" i="1" strike="noStrike" spc="-1">
                <a:solidFill>
                  <a:srgbClr val="00B050"/>
                </a:solidFill>
                <a:latin typeface="Arial"/>
              </a:rPr>
              <a:t>Разбира се, че съм най-важният! Аз съм символ за живот и надежда. Аз съм избран за тревата, за цветята и листата. Без мен ще умрат всички животни. Погледнете природата около вас и ще видите, че аз съм в средата! </a:t>
            </a:r>
            <a:br>
              <a:rPr sz="3200"/>
            </a:br>
            <a:br>
              <a:rPr sz="3200"/>
            </a:br>
            <a:br>
              <a:rPr sz="3200"/>
            </a:br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gradFill rotWithShape="0">
            <a:gsLst>
              <a:gs pos="0">
                <a:srgbClr val="BFD4FE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miter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70C0"/>
                </a:solidFill>
                <a:latin typeface="Arial"/>
              </a:rPr>
              <a:t>СИНИЯТ казал:</a:t>
            </a:r>
            <a:endParaRPr lang="bg-BG" sz="4400" b="0" strike="noStrike" spc="-1"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bg-BG" sz="3200" b="0" strike="noStrike" spc="-1"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3200" b="0" i="1" strike="noStrike" spc="-1">
                <a:solidFill>
                  <a:srgbClr val="0070C0"/>
                </a:solidFill>
                <a:latin typeface="Arial"/>
              </a:rPr>
              <a:t>	Ти мислиш само за Земята! Но виж небето и морето! Аз съм във водата, която е основата на целия живот и от дълбините на морето стигам чак до облаците. Небето дава простор, свобода и безкрайност. Без моята свобода щяхте да сте едно нищо!</a:t>
            </a:r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  <p:transition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gradFill rotWithShape="0">
            <a:gsLst>
              <a:gs pos="0">
                <a:srgbClr val="D0D0D0"/>
              </a:gs>
              <a:gs pos="100000">
                <a:srgbClr val="EDEDED"/>
              </a:gs>
            </a:gsLst>
            <a:lin ang="16200000"/>
          </a:gradFill>
          <a:ln w="9360">
            <a:solidFill>
              <a:srgbClr val="000000"/>
            </a:solidFill>
            <a:miter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FFFF00"/>
                </a:solidFill>
                <a:latin typeface="Arial"/>
              </a:rPr>
              <a:t>ЖЪЛТИЯТ се подсмихнал:</a:t>
            </a:r>
            <a:endParaRPr lang="bg-BG" sz="4400" b="0" strike="noStrike" spc="-1"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3200" b="0" i="1" strike="noStrike" spc="-1">
                <a:solidFill>
                  <a:srgbClr val="000000"/>
                </a:solidFill>
                <a:latin typeface="Arial"/>
              </a:rPr>
              <a:t>	</a:t>
            </a:r>
            <a:endParaRPr lang="bg-BG" sz="3200" b="0" strike="noStrike" spc="-1"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3200" b="0" i="1" strike="noStrike" spc="-1">
                <a:solidFill>
                  <a:srgbClr val="FFC000"/>
                </a:solidFill>
                <a:latin typeface="Arial"/>
              </a:rPr>
              <a:t>	Всички вие сте толкова сериозни. Аз нося смях, веселие и топлина по света. Слънцето е жълто, Луната е жълта, звездите са жълти... Един слънчоглед кара света да се смее. </a:t>
            </a:r>
            <a:endParaRPr lang="bg-BG" sz="3200" b="0" strike="noStrike" spc="-1"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3200" b="0" i="1" strike="noStrike" spc="-1">
                <a:solidFill>
                  <a:srgbClr val="FFC000"/>
                </a:solidFill>
                <a:latin typeface="Arial"/>
              </a:rPr>
              <a:t>      Без мен нямаше да има смях!</a:t>
            </a:r>
            <a:endParaRPr lang="bg-BG" sz="3200" b="0" strike="noStrike" spc="-1">
              <a:latin typeface="Arial"/>
            </a:endParaRPr>
          </a:p>
        </p:txBody>
      </p:sp>
      <p:pic>
        <p:nvPicPr>
          <p:cNvPr id="253" name="Picture 3" descr="j0429815"/>
          <p:cNvPicPr/>
          <p:nvPr/>
        </p:nvPicPr>
        <p:blipFill>
          <a:blip r:embed="rId2"/>
          <a:stretch/>
        </p:blipFill>
        <p:spPr>
          <a:xfrm>
            <a:off x="6622920" y="5057640"/>
            <a:ext cx="2520000" cy="179928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0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0" fill="hold"/>
                                        <p:tgtEl>
                                          <p:spTgt spid="25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gradFill rotWithShape="0">
            <a:gsLst>
              <a:gs pos="0">
                <a:srgbClr val="FFDED0"/>
              </a:gs>
              <a:gs pos="100000">
                <a:srgbClr val="FFF1EC"/>
              </a:gs>
            </a:gsLst>
            <a:lin ang="16200000"/>
          </a:gradFill>
          <a:ln w="9360">
            <a:solidFill>
              <a:srgbClr val="F59240"/>
            </a:solidFill>
            <a:miter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chemeClr val="accent6">
                    <a:lumMod val="75000"/>
                  </a:schemeClr>
                </a:solidFill>
                <a:latin typeface="Arial"/>
              </a:rPr>
              <a:t>ОРАНЖЕВИЯТ </a:t>
            </a:r>
            <a:br>
              <a:rPr sz="4400"/>
            </a:br>
            <a:r>
              <a:rPr lang="ru-RU" sz="4400" b="0" strike="noStrike" spc="-1">
                <a:solidFill>
                  <a:schemeClr val="accent6">
                    <a:lumMod val="75000"/>
                  </a:schemeClr>
                </a:solidFill>
                <a:latin typeface="Arial"/>
              </a:rPr>
              <a:t>започнал да се хвали:</a:t>
            </a:r>
            <a:endParaRPr lang="bg-BG" sz="4400" b="0" strike="noStrike" spc="-1"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3200" b="0" i="1" strike="noStrike" spc="-1">
                <a:solidFill>
                  <a:schemeClr val="accent6">
                    <a:lumMod val="75000"/>
                  </a:schemeClr>
                </a:solidFill>
                <a:latin typeface="Arial"/>
              </a:rPr>
              <a:t>	Аз съм цвета на здравето и обновлението. По-рядко се показвам, но съм ценен, защото служа за потребностите на човешкия живот. Аз пренасям най-важните витамини.  Не съм винаги на хоризонта, но когато оцветявам небето по време на изгрев и залез, красотата ми е толкова впечатляваща, че никой не си губи времето в мисли за вас</a:t>
            </a:r>
            <a:r>
              <a:rPr lang="ru-RU" sz="2800" b="0" i="1" strike="noStrike" spc="-1">
                <a:solidFill>
                  <a:schemeClr val="accent6">
                    <a:lumMod val="75000"/>
                  </a:schemeClr>
                </a:solidFill>
                <a:latin typeface="Arial"/>
              </a:rPr>
              <a:t>.</a:t>
            </a:r>
            <a:endParaRPr lang="bg-BG" sz="2800" b="0" strike="noStrike" spc="-1">
              <a:latin typeface="Arial"/>
            </a:endParaRPr>
          </a:p>
        </p:txBody>
      </p:sp>
    </p:spTree>
  </p:cSld>
  <p:clrMapOvr>
    <a:masterClrMapping/>
  </p:clrMapOvr>
  <p:transition>
    <p:comb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28760" y="285840"/>
            <a:ext cx="8256960" cy="1130760"/>
          </a:xfrm>
          <a:prstGeom prst="rect">
            <a:avLst/>
          </a:prstGeom>
          <a:gradFill rotWithShape="0">
            <a:gsLst>
              <a:gs pos="0">
                <a:srgbClr val="FFC1BE"/>
              </a:gs>
              <a:gs pos="100000">
                <a:srgbClr val="FFE5E5"/>
              </a:gs>
            </a:gsLst>
            <a:lin ang="16200000"/>
          </a:gradFill>
          <a:ln w="9360">
            <a:solidFill>
              <a:srgbClr val="BE4B48"/>
            </a:solidFill>
            <a:miter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br>
              <a:rPr sz="4400"/>
            </a:br>
            <a:r>
              <a:rPr lang="ru-RU" sz="4400" b="0" strike="noStrike" spc="-1">
                <a:solidFill>
                  <a:srgbClr val="C00000"/>
                </a:solidFill>
                <a:latin typeface="Calibri"/>
              </a:rPr>
              <a:t>ЧЕРВЕНИЯТ извикал: </a:t>
            </a:r>
            <a:br>
              <a:rPr sz="4400"/>
            </a:br>
            <a:endParaRPr lang="bg-BG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bg-BG" sz="3200" b="0" strike="noStrike" spc="-1"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3200" b="0" i="1" strike="noStrike" spc="-1">
                <a:solidFill>
                  <a:srgbClr val="C00000"/>
                </a:solidFill>
                <a:latin typeface="Calibri"/>
              </a:rPr>
              <a:t>		</a:t>
            </a:r>
            <a:r>
              <a:rPr lang="ru-RU" sz="3200" b="0" i="1" strike="noStrike" spc="-1">
                <a:solidFill>
                  <a:srgbClr val="C00000"/>
                </a:solidFill>
                <a:latin typeface="Arial"/>
              </a:rPr>
              <a:t>Аз съм вашият владетел! Аз съм кръвта- кръвта на живота! Аз съм цвета на опасността и смелостта. Готов съм да воювам за нещо. Паля огън в кръвта. Без мен Земята би била пуста като луната. Аз съм цвета на страстта и любовта, на червените рози и мака.</a:t>
            </a:r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  <p:transition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solidFill>
            <a:schemeClr val="accent5"/>
          </a:solidFill>
          <a:ln w="25560">
            <a:solidFill>
              <a:srgbClr val="377F92"/>
            </a:solidFill>
            <a:miter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17375E"/>
                </a:solidFill>
                <a:latin typeface="Calibri"/>
              </a:rPr>
              <a:t>ИНДИГОВИЯТ цвят</a:t>
            </a:r>
            <a:endParaRPr lang="bg-BG" sz="4400" b="0" strike="noStrike" spc="-1"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500040" y="1643040"/>
            <a:ext cx="8357040" cy="452484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br>
              <a:rPr sz="2800"/>
            </a:br>
            <a:r>
              <a:rPr lang="ru-RU" sz="2800" b="0" i="1" strike="noStrike" spc="-1">
                <a:solidFill>
                  <a:srgbClr val="17375E"/>
                </a:solidFill>
                <a:latin typeface="Arial"/>
              </a:rPr>
              <a:t>Спомнете си за мен. Аз съм цвета на мълчанието. Едва ли ме приемате наистина, но без мен всички бихте станали безотговорни. Аз представлявам мислите и наблюденията, полумрака и дълбоката вода. Нуждаете се от мен за равновесието и контраста, за молитвата и вътрешната свобода.</a:t>
            </a:r>
            <a:endParaRPr lang="bg-BG" sz="2800" b="0" strike="noStrike" spc="-1">
              <a:latin typeface="Arial"/>
            </a:endParaRPr>
          </a:p>
        </p:txBody>
      </p:sp>
    </p:spTree>
  </p:cSld>
  <p:clrMapOvr>
    <a:masterClrMapping/>
  </p:clrMapOvr>
  <p:transition>
    <p:randomBa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Правоъгълник 3"/>
          <p:cNvSpPr/>
          <p:nvPr/>
        </p:nvSpPr>
        <p:spPr>
          <a:xfrm>
            <a:off x="571320" y="1571760"/>
            <a:ext cx="7857000" cy="435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	Така цветовете продължили да се изтъкват, всеки възхвалявал качествата си. Техният спор ставал все по-шумен и по-шумен. Изведнъж присветнала една светкавица и се чул гръм. Проливен дъждт завалял върху тях. Цветовете започнали да се бутат, опитвайки да се скрият зад другия. </a:t>
            </a:r>
            <a:br>
              <a:rPr sz="2800"/>
            </a:br>
            <a:br>
              <a:rPr sz="2800"/>
            </a:br>
            <a:endParaRPr lang="bg-BG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1" strike="noStrike" spc="-1">
                <a:solidFill>
                  <a:srgbClr val="00B0F0"/>
                </a:solidFill>
                <a:latin typeface="Arial"/>
              </a:rPr>
              <a:t>В цялата олелия се чул гласът на ДЪЖДА: </a:t>
            </a:r>
            <a:endParaRPr lang="bg-BG" sz="4400" b="0" strike="noStrike" spc="-1"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357120" y="1540800"/>
            <a:ext cx="6356880" cy="40212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800" b="0" i="1" strike="noStrike" spc="-1">
                <a:solidFill>
                  <a:srgbClr val="262626"/>
                </a:solidFill>
                <a:latin typeface="Calibri"/>
              </a:rPr>
              <a:t> Ах  В</a:t>
            </a:r>
            <a:r>
              <a:rPr lang="ru-RU" sz="3200" b="0" i="1" strike="noStrike" spc="-1">
                <a:solidFill>
                  <a:srgbClr val="262626"/>
                </a:solidFill>
                <a:latin typeface="Calibri"/>
              </a:rPr>
              <a:t>ие, глупави цветове ...Защо се карате?Не знаете ли, че всеки един от вас е създаден с определена цел, единствен и особен? Хванете се за ръце и елате при мен.</a:t>
            </a:r>
            <a:endParaRPr lang="bg-BG" sz="3200" b="0" strike="noStrike" spc="-1">
              <a:latin typeface="Arial"/>
            </a:endParaRPr>
          </a:p>
        </p:txBody>
      </p:sp>
      <p:pic>
        <p:nvPicPr>
          <p:cNvPr id="263" name="Картина 3" descr="4g5lp2f.jpg.gif"/>
          <p:cNvPicPr/>
          <p:nvPr/>
        </p:nvPicPr>
        <p:blipFill>
          <a:blip r:embed="rId2"/>
          <a:stretch/>
        </p:blipFill>
        <p:spPr>
          <a:xfrm>
            <a:off x="5786280" y="1416960"/>
            <a:ext cx="3632760" cy="3865680"/>
          </a:xfrm>
          <a:prstGeom prst="rect">
            <a:avLst/>
          </a:prstGeom>
          <a:ln w="0">
            <a:noFill/>
          </a:ln>
        </p:spPr>
      </p:pic>
      <p:pic>
        <p:nvPicPr>
          <p:cNvPr id="264" name="Картина 4" descr="zx620y348_1854801.jpg"/>
          <p:cNvPicPr/>
          <p:nvPr/>
        </p:nvPicPr>
        <p:blipFill>
          <a:blip r:embed="rId3"/>
          <a:stretch/>
        </p:blipFill>
        <p:spPr>
          <a:xfrm>
            <a:off x="6130080" y="4952880"/>
            <a:ext cx="2779560" cy="184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>
    <p:wheel spokes="2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71320" y="500040"/>
            <a:ext cx="8228520" cy="11419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1" i="1" strike="noStrike" spc="-1">
                <a:solidFill>
                  <a:schemeClr val="accent4">
                    <a:lumMod val="75000"/>
                  </a:schemeClr>
                </a:solidFill>
                <a:latin typeface="Arial"/>
              </a:rPr>
              <a:t>Приятелството е като една дъга: </a:t>
            </a:r>
            <a:br>
              <a:rPr sz="3600"/>
            </a:br>
            <a:endParaRPr lang="bg-BG" sz="3600" b="0" strike="noStrike" spc="-1"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/>
          </p:nvPr>
        </p:nvSpPr>
        <p:spPr>
          <a:xfrm>
            <a:off x="428760" y="1357200"/>
            <a:ext cx="7928640" cy="3070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	   </a:t>
            </a:r>
            <a:r>
              <a:rPr lang="ru-RU" sz="2800" b="0" strike="noStrike" spc="-1">
                <a:solidFill>
                  <a:srgbClr val="FF0000"/>
                </a:solidFill>
                <a:latin typeface="Arial"/>
              </a:rPr>
              <a:t>Червено</a:t>
            </a: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, </a:t>
            </a: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като ябълка, сладка до вътрешността</a:t>
            </a: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. </a:t>
            </a:r>
            <a:r>
              <a:rPr lang="ru-RU" sz="2800" b="0" strike="noStrike" spc="-1">
                <a:solidFill>
                  <a:srgbClr val="FFC000"/>
                </a:solidFill>
                <a:latin typeface="Arial"/>
              </a:rPr>
              <a:t>Оранжев</a:t>
            </a: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, </a:t>
            </a: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като горящ пламък, който никога не гасне. </a:t>
            </a:r>
            <a:br>
              <a:rPr sz="2800"/>
            </a:b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    </a:t>
            </a:r>
            <a:r>
              <a:rPr lang="ru-RU" sz="2800" b="0" strike="noStrike" spc="-1">
                <a:solidFill>
                  <a:srgbClr val="FFFF00"/>
                </a:solidFill>
                <a:latin typeface="Arial"/>
              </a:rPr>
              <a:t>Жълт</a:t>
            </a: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, </a:t>
            </a: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като слънцето, което огрява деня ни. </a:t>
            </a:r>
            <a:br>
              <a:rPr sz="2800"/>
            </a:b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    </a:t>
            </a:r>
            <a:r>
              <a:rPr lang="ru-RU" sz="2800" b="0" strike="noStrike" spc="-1">
                <a:solidFill>
                  <a:srgbClr val="00B050"/>
                </a:solidFill>
                <a:latin typeface="Arial"/>
              </a:rPr>
              <a:t>Зелен</a:t>
            </a: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, </a:t>
            </a: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като растение, което никога не спира да расте. </a:t>
            </a:r>
            <a:br>
              <a:rPr sz="2800"/>
            </a:b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    </a:t>
            </a:r>
            <a:r>
              <a:rPr lang="ru-RU" sz="2800" b="0" strike="noStrike" spc="-1">
                <a:solidFill>
                  <a:srgbClr val="00B0F0"/>
                </a:solidFill>
                <a:latin typeface="Arial"/>
              </a:rPr>
              <a:t>Син,</a:t>
            </a: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като водата, която е толкова чиста. </a:t>
            </a:r>
            <a:br>
              <a:rPr sz="2800"/>
            </a:b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   </a:t>
            </a:r>
            <a:r>
              <a:rPr lang="ru-RU" sz="2800" b="0" strike="noStrike" spc="-1">
                <a:solidFill>
                  <a:srgbClr val="002060"/>
                </a:solidFill>
                <a:latin typeface="Arial"/>
              </a:rPr>
              <a:t>Индиго</a:t>
            </a: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, </a:t>
            </a: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като мечтите, които изпълват сърцето. </a:t>
            </a:r>
            <a:br>
              <a:rPr sz="2800"/>
            </a:br>
            <a:br>
              <a:rPr sz="2400"/>
            </a:br>
            <a:endParaRPr lang="bg-BG" sz="2400" b="0" strike="noStrike" spc="-1">
              <a:latin typeface="Arial"/>
            </a:endParaRPr>
          </a:p>
        </p:txBody>
      </p:sp>
      <p:pic>
        <p:nvPicPr>
          <p:cNvPr id="267" name="Картина 4" descr="98c9f3f71c0.jpg"/>
          <p:cNvPicPr/>
          <p:nvPr/>
        </p:nvPicPr>
        <p:blipFill>
          <a:blip r:embed="rId2"/>
          <a:stretch/>
        </p:blipFill>
        <p:spPr>
          <a:xfrm>
            <a:off x="928800" y="4786200"/>
            <a:ext cx="7428600" cy="2070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br>
              <a:rPr sz="4400"/>
            </a:br>
            <a:br>
              <a:rPr sz="4400"/>
            </a:br>
            <a:br>
              <a:rPr sz="4400"/>
            </a:br>
            <a:r>
              <a:rPr lang="ru-RU" sz="4400" b="0" i="1" strike="noStrike" spc="-1">
                <a:solidFill>
                  <a:srgbClr val="FF0000"/>
                </a:solidFill>
                <a:latin typeface="Arial"/>
              </a:rPr>
              <a:t>Дано всеки е открил и открива приятелства, равни на тази красота!</a:t>
            </a:r>
            <a:br>
              <a:rPr sz="4400"/>
            </a:br>
            <a:endParaRPr lang="bg-BG" sz="4400" b="0" strike="noStrike" spc="-1">
              <a:latin typeface="Arial"/>
            </a:endParaRPr>
          </a:p>
        </p:txBody>
      </p:sp>
      <p:pic>
        <p:nvPicPr>
          <p:cNvPr id="269" name="Контейнер за съдържание 3" descr="163_4d416f5fc5d28.jpg"/>
          <p:cNvPicPr/>
          <p:nvPr/>
        </p:nvPicPr>
        <p:blipFill>
          <a:blip r:embed="rId2"/>
          <a:stretch/>
        </p:blipFill>
        <p:spPr>
          <a:xfrm>
            <a:off x="2286000" y="2786040"/>
            <a:ext cx="4840560" cy="342432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>
    <p:blinds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Правоъгълник 3"/>
          <p:cNvSpPr/>
          <p:nvPr/>
        </p:nvSpPr>
        <p:spPr>
          <a:xfrm>
            <a:off x="642960" y="571320"/>
            <a:ext cx="807156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bg-BG" sz="44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БЛАГОДАРЯ ЗА ВНИМАНИЕТО!</a:t>
            </a:r>
            <a:endParaRPr lang="bg-BG" sz="4400" b="0" strike="noStrike" spc="-1">
              <a:latin typeface="Arial"/>
            </a:endParaRPr>
          </a:p>
        </p:txBody>
      </p:sp>
      <p:pic>
        <p:nvPicPr>
          <p:cNvPr id="271" name="Картина 5" descr="mejdunarodniqt-den-na-tolerantnostta-108509.jpg"/>
          <p:cNvPicPr/>
          <p:nvPr/>
        </p:nvPicPr>
        <p:blipFill>
          <a:blip r:embed="rId2"/>
          <a:stretch/>
        </p:blipFill>
        <p:spPr>
          <a:xfrm>
            <a:off x="1016280" y="1684800"/>
            <a:ext cx="7560360" cy="4803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</TotalTime>
  <Words>892</Words>
  <Application>Microsoft Office PowerPoint</Application>
  <PresentationFormat>Презентация на цял екран (4:3)</PresentationFormat>
  <Paragraphs>84</Paragraphs>
  <Slides>26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Заглавия на слайдовете</vt:lpstr>
      </vt:variant>
      <vt:variant>
        <vt:i4>26</vt:i4>
      </vt:variant>
    </vt:vector>
  </HeadingPairs>
  <TitlesOfParts>
    <vt:vector size="36" baseType="lpstr">
      <vt:lpstr>Arial</vt:lpstr>
      <vt:lpstr>Calibri</vt:lpstr>
      <vt:lpstr>Symbol</vt:lpstr>
      <vt:lpstr>Times New Roman</vt:lpstr>
      <vt:lpstr>Wingdings</vt:lpstr>
      <vt:lpstr>Тема Office</vt:lpstr>
      <vt:lpstr>Тема Office</vt:lpstr>
      <vt:lpstr>Тема Office</vt:lpstr>
      <vt:lpstr>Тема Office</vt:lpstr>
      <vt:lpstr>Тема Office</vt:lpstr>
      <vt:lpstr>ДА БЪДЕМ ТОЛЕРАНТНИ !</vt:lpstr>
      <vt:lpstr>Презентация на PowerPoint</vt:lpstr>
      <vt:lpstr>Толерантност означава търпимост към друг начин на живот, поведение, обичаи, чувства, мнения, идеи, вероизповедания.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(</vt:lpstr>
      <vt:lpstr>ТОЛЕРАНТНАТА ЛИЧНОСТ</vt:lpstr>
      <vt:lpstr>НЕТОЛЕРАНТНА ЛИЧНОСТ</vt:lpstr>
      <vt:lpstr>ПРИКАЗКА ЗА ЦВЕТОВЕТЕ И     ПРИЯТЕЛСТВОТО</vt:lpstr>
      <vt:lpstr>  ЗЕЛЕНИЯТ казал:   </vt:lpstr>
      <vt:lpstr>СИНИЯТ казал:</vt:lpstr>
      <vt:lpstr>ЖЪЛТИЯТ се подсмихнал:</vt:lpstr>
      <vt:lpstr>ОРАНЖЕВИЯТ  започнал да се хвали:</vt:lpstr>
      <vt:lpstr> ЧЕРВЕНИЯТ извикал:  </vt:lpstr>
      <vt:lpstr>ИНДИГОВИЯТ цвят</vt:lpstr>
      <vt:lpstr>Презентация на PowerPoint</vt:lpstr>
      <vt:lpstr>В цялата олелия се чул гласът на ДЪЖДА: </vt:lpstr>
      <vt:lpstr>Приятелството е като една дъга:  </vt:lpstr>
      <vt:lpstr>   Дано всеки е открил и открива приятелства, равни на тази красота! 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 БЪДЕМ ТОЛЕРАНТНИ</dc:title>
  <dc:subject/>
  <dc:creator>USER</dc:creator>
  <dc:description/>
  <cp:lastModifiedBy>1602621</cp:lastModifiedBy>
  <cp:revision>45</cp:revision>
  <dcterms:modified xsi:type="dcterms:W3CDTF">2024-01-16T12:37:12Z</dcterms:modified>
  <dc:language>bg-BG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Презентация на цял екран (4:3)</vt:lpwstr>
  </property>
  <property fmtid="{D5CDD505-2E9C-101B-9397-08002B2CF9AE}" pid="3" name="Slides">
    <vt:i4>27</vt:i4>
  </property>
</Properties>
</file>